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4" r:id="rId3"/>
    <p:sldId id="280" r:id="rId4"/>
    <p:sldId id="281" r:id="rId5"/>
    <p:sldId id="282" r:id="rId6"/>
    <p:sldId id="284" r:id="rId7"/>
    <p:sldId id="283" r:id="rId8"/>
    <p:sldId id="285" r:id="rId9"/>
    <p:sldId id="286" r:id="rId10"/>
    <p:sldId id="287" r:id="rId11"/>
    <p:sldId id="299" r:id="rId12"/>
    <p:sldId id="288" r:id="rId13"/>
    <p:sldId id="300" r:id="rId14"/>
    <p:sldId id="289" r:id="rId15"/>
    <p:sldId id="290" r:id="rId16"/>
    <p:sldId id="291" r:id="rId17"/>
    <p:sldId id="292" r:id="rId18"/>
    <p:sldId id="295" r:id="rId19"/>
    <p:sldId id="293" r:id="rId20"/>
    <p:sldId id="265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FF00FF"/>
    <a:srgbClr val="6AA842"/>
    <a:srgbClr val="00CC00"/>
    <a:srgbClr val="008E40"/>
    <a:srgbClr val="CA0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7" autoAdjust="0"/>
    <p:restoredTop sz="94660"/>
  </p:normalViewPr>
  <p:slideViewPr>
    <p:cSldViewPr snapToGrid="0">
      <p:cViewPr varScale="1">
        <p:scale>
          <a:sx n="43" d="100"/>
          <a:sy n="43" d="100"/>
        </p:scale>
        <p:origin x="87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51FEC-DC8D-433F-ADC0-37CC28EECD76}" type="datetimeFigureOut">
              <a:rPr lang="sl-SI" smtClean="0"/>
              <a:t>11.01.2022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6BCC-6671-4D40-8132-E69B4A494F6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50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74688" indent="-257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39813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57325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74838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320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892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464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036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57225" algn="l"/>
                <a:tab pos="1319213" algn="l"/>
                <a:tab pos="1979613" algn="l"/>
                <a:tab pos="2641600" algn="l"/>
              </a:tabLst>
              <a:defRPr/>
            </a:pPr>
            <a:r>
              <a:rPr kumimoji="0" lang="en-GB" altLang="sl-SI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Ohranimo lokalnega trgovca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74688" indent="-2571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39813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57325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74838" indent="-20478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320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892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464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03638" indent="-204788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9213" algn="l"/>
                <a:tab pos="1979613" algn="l"/>
                <a:tab pos="2641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657225" algn="l"/>
                <a:tab pos="1319213" algn="l"/>
                <a:tab pos="1979613" algn="l"/>
                <a:tab pos="2641600" algn="l"/>
              </a:tabLst>
              <a:defRPr/>
            </a:pPr>
            <a:fld id="{C0516803-B0EA-4B31-89F0-8CED9331D570}" type="slidenum">
              <a:rPr kumimoji="0" lang="en-GB" altLang="sl-SI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0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657225" algn="l"/>
                  <a:tab pos="1319213" algn="l"/>
                  <a:tab pos="1979613" algn="l"/>
                  <a:tab pos="2641600" algn="l"/>
                </a:tabLst>
                <a:defRPr/>
              </a:pPr>
              <a:t>1</a:t>
            </a:fld>
            <a:endParaRPr kumimoji="0" lang="en-GB" altLang="sl-SI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5650"/>
            <a:ext cx="6615112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480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84810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643" y="273630"/>
            <a:ext cx="10970880" cy="114348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824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169" y="273629"/>
            <a:ext cx="10970784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169" y="1604331"/>
            <a:ext cx="10970784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170" y="6247376"/>
            <a:ext cx="2837023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19" algn="l"/>
                <a:tab pos="1751040" algn="l"/>
                <a:tab pos="2626560" algn="l"/>
              </a:tabLst>
              <a:defRPr sz="1693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70569" y="6247376"/>
            <a:ext cx="3862384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875519" algn="l"/>
                <a:tab pos="1751040" algn="l"/>
                <a:tab pos="2626560" algn="l"/>
                <a:tab pos="3502080" algn="l"/>
              </a:tabLst>
              <a:defRPr sz="1693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1489" y="6247376"/>
            <a:ext cx="2838464" cy="4723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693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defTabSz="40756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321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542934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3">
          <a:solidFill>
            <a:srgbClr val="000000"/>
          </a:solidFill>
          <a:latin typeface="+mj-lt"/>
          <a:ea typeface="+mj-ea"/>
          <a:cs typeface="+mj-cs"/>
        </a:defRPr>
      </a:lvl1pPr>
      <a:lvl2pPr algn="ctr" defTabSz="542934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3">
          <a:solidFill>
            <a:srgbClr val="000000"/>
          </a:solidFill>
          <a:latin typeface="Arial" charset="0"/>
          <a:cs typeface="Arial" charset="0"/>
        </a:defRPr>
      </a:lvl2pPr>
      <a:lvl3pPr algn="ctr" defTabSz="542934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3">
          <a:solidFill>
            <a:srgbClr val="000000"/>
          </a:solidFill>
          <a:latin typeface="Arial" charset="0"/>
          <a:cs typeface="Arial" charset="0"/>
        </a:defRPr>
      </a:lvl3pPr>
      <a:lvl4pPr algn="ctr" defTabSz="542934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3">
          <a:solidFill>
            <a:srgbClr val="000000"/>
          </a:solidFill>
          <a:latin typeface="Arial" charset="0"/>
          <a:cs typeface="Arial" charset="0"/>
        </a:defRPr>
      </a:lvl4pPr>
      <a:lvl5pPr algn="ctr" defTabSz="542934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5263">
          <a:solidFill>
            <a:srgbClr val="000000"/>
          </a:solidFill>
          <a:latin typeface="Arial" charset="0"/>
          <a:cs typeface="Arial" charset="0"/>
        </a:defRPr>
      </a:lvl5pPr>
      <a:lvl6pPr marL="1858560" indent="-261120" algn="ctr" defTabSz="543361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3">
          <a:solidFill>
            <a:srgbClr val="000000"/>
          </a:solidFill>
          <a:latin typeface="Arial" charset="0"/>
          <a:cs typeface="Arial" charset="0"/>
        </a:defRPr>
      </a:lvl6pPr>
      <a:lvl7pPr marL="2411520" indent="-261120" algn="ctr" defTabSz="543361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3">
          <a:solidFill>
            <a:srgbClr val="000000"/>
          </a:solidFill>
          <a:latin typeface="Arial" charset="0"/>
          <a:cs typeface="Arial" charset="0"/>
        </a:defRPr>
      </a:lvl7pPr>
      <a:lvl8pPr marL="2964481" indent="-261120" algn="ctr" defTabSz="543361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3">
          <a:solidFill>
            <a:srgbClr val="000000"/>
          </a:solidFill>
          <a:latin typeface="Arial" charset="0"/>
          <a:cs typeface="Arial" charset="0"/>
        </a:defRPr>
      </a:lvl8pPr>
      <a:lvl9pPr marL="3517440" indent="-261120" algn="ctr" defTabSz="543361" rtl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5323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521332" indent="-390280" algn="l" defTabSz="542934" rtl="0" eaLnBrk="0" fontAlgn="base" hangingPunct="0">
        <a:lnSpc>
          <a:spcPct val="96000"/>
        </a:lnSpc>
        <a:spcBef>
          <a:spcPct val="0"/>
        </a:spcBef>
        <a:spcAft>
          <a:spcPts val="1724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811">
          <a:solidFill>
            <a:srgbClr val="000000"/>
          </a:solidFill>
          <a:latin typeface="+mn-lt"/>
          <a:ea typeface="+mn-ea"/>
          <a:cs typeface="+mn-cs"/>
        </a:defRPr>
      </a:lvl1pPr>
      <a:lvl2pPr marL="1044105" indent="-347075" algn="l" defTabSz="542934" rtl="0" eaLnBrk="0" fontAlgn="base" hangingPunct="0">
        <a:lnSpc>
          <a:spcPct val="96000"/>
        </a:lnSpc>
        <a:spcBef>
          <a:spcPct val="0"/>
        </a:spcBef>
        <a:spcAft>
          <a:spcPts val="1373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3357">
          <a:solidFill>
            <a:srgbClr val="000000"/>
          </a:solidFill>
          <a:latin typeface="+mn-lt"/>
          <a:cs typeface="+mn-cs"/>
        </a:defRPr>
      </a:lvl2pPr>
      <a:lvl3pPr marL="1565437" indent="-260667" algn="l" defTabSz="542934" rtl="0" eaLnBrk="0" fontAlgn="base" hangingPunct="0">
        <a:lnSpc>
          <a:spcPct val="96000"/>
        </a:lnSpc>
        <a:spcBef>
          <a:spcPct val="0"/>
        </a:spcBef>
        <a:spcAft>
          <a:spcPts val="1032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903">
          <a:solidFill>
            <a:srgbClr val="000000"/>
          </a:solidFill>
          <a:latin typeface="+mn-lt"/>
          <a:cs typeface="+mn-cs"/>
        </a:defRPr>
      </a:lvl3pPr>
      <a:lvl4pPr marL="2088209" indent="-260667" algn="l" defTabSz="542934" rtl="0" eaLnBrk="0" fontAlgn="base" hangingPunct="0">
        <a:lnSpc>
          <a:spcPct val="96000"/>
        </a:lnSpc>
        <a:spcBef>
          <a:spcPct val="0"/>
        </a:spcBef>
        <a:spcAft>
          <a:spcPts val="692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359">
          <a:solidFill>
            <a:srgbClr val="000000"/>
          </a:solidFill>
          <a:latin typeface="+mn-lt"/>
          <a:cs typeface="+mn-cs"/>
        </a:defRPr>
      </a:lvl4pPr>
      <a:lvl5pPr marL="2610981" indent="-260667" algn="l" defTabSz="542934" rtl="0" eaLnBrk="0" fontAlgn="base" hangingPunct="0">
        <a:lnSpc>
          <a:spcPct val="96000"/>
        </a:lnSpc>
        <a:spcBef>
          <a:spcPct val="0"/>
        </a:spcBef>
        <a:spcAft>
          <a:spcPts val="352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359">
          <a:solidFill>
            <a:srgbClr val="000000"/>
          </a:solidFill>
          <a:latin typeface="+mn-lt"/>
          <a:cs typeface="+mn-cs"/>
        </a:defRPr>
      </a:lvl5pPr>
      <a:lvl6pPr marL="3164160" indent="-261120" algn="l" defTabSz="543361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6pPr>
      <a:lvl7pPr marL="3717120" indent="-261120" algn="l" defTabSz="543361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7pPr>
      <a:lvl8pPr marL="4270080" indent="-261120" algn="l" defTabSz="543361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8pPr>
      <a:lvl9pPr marL="4823041" indent="-261120" algn="l" defTabSz="543361" rtl="0" fontAlgn="base" hangingPunct="0">
        <a:lnSpc>
          <a:spcPct val="96000"/>
        </a:lnSpc>
        <a:spcBef>
          <a:spcPct val="0"/>
        </a:spcBef>
        <a:spcAft>
          <a:spcPts val="348"/>
        </a:spcAft>
        <a:buClr>
          <a:srgbClr val="000000"/>
        </a:buClr>
        <a:buSzPct val="45000"/>
        <a:buFont typeface="Wingdings" pitchFamily="2" charset="2"/>
        <a:buChar char=""/>
        <a:defRPr sz="2419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1pPr>
      <a:lvl2pPr marL="552961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920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3pPr>
      <a:lvl4pPr marL="1658880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1839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64800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317760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870719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423680" algn="l" defTabSz="1105920" rtl="0" eaLnBrk="1" latinLnBrk="0" hangingPunct="1"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62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4" y="1160323"/>
            <a:ext cx="10068790" cy="96108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MERILA, VEZANA NA PREDLAGATELJE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4146" y="1746504"/>
            <a:ext cx="10620758" cy="5065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Predlagatelj projektnih predlogov je lahko posamezni občan ali občanka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stalnim bivališčem v MO Kranj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, ki do dne oddaje pobude dopolni 16 let.</a:t>
            </a:r>
          </a:p>
          <a:p>
            <a:pPr marL="228600" lvl="0" indent="-228600">
              <a:buClr>
                <a:srgbClr val="39B54A"/>
              </a:buClr>
              <a:buSzPct val="100000"/>
              <a:buFont typeface="+mj-lt"/>
              <a:buAutoNum type="arabicPeriod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Predlagatelj projektnega predloga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 sme nastopati kot izvajalec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(ne kot fizična oseba, ne kot lastnik izvajalca, ne kot oseba, udeležena v poslovodstvu izvajalca).</a:t>
            </a:r>
          </a:p>
          <a:p>
            <a:pPr marL="228600" lvl="0" indent="-228600">
              <a:buClr>
                <a:srgbClr val="39B54A"/>
              </a:buClr>
              <a:buSzPct val="100000"/>
              <a:buFont typeface="+mj-lt"/>
              <a:buAutoNum type="arabicPeriod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>
              <a:spcAft>
                <a:spcPts val="1100"/>
              </a:spcAft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Predlagatelj projektnega predloga ne more biti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pravna oseba </a:t>
            </a: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(npr. KS, NVO).</a:t>
            </a:r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Posamezni predlagatelj lahko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predlaga 1 ali več projektnih predlogov (vsakega na svojem obrazcu)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lvl="0" indent="-228600">
              <a:buClr>
                <a:srgbClr val="39B54A"/>
              </a:buClr>
              <a:buSzPct val="100000"/>
              <a:buFont typeface="+mj-lt"/>
              <a:buAutoNum type="arabicPeriod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Projektni predlogi morajo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4. februarja 2022 do polnoči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prispeti na za to predvidenem obrazcu:</a:t>
            </a:r>
          </a:p>
          <a:p>
            <a:pPr marL="914400" lvl="1" indent="-457200"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na spletnem portalu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			</a:t>
            </a:r>
            <a:endParaRPr lang="sl-SI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914400" lvl="1" indent="-457200"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po elektronski pošti,</a:t>
            </a:r>
          </a:p>
          <a:p>
            <a:pPr marL="914400" lvl="1" indent="-457200"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s priporočeno pošto,</a:t>
            </a:r>
          </a:p>
          <a:p>
            <a:pPr marL="914400" lvl="1" indent="-457200"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osebno v sprejemni pisarni MO Kranj.</a:t>
            </a:r>
          </a:p>
        </p:txBody>
      </p:sp>
    </p:spTree>
    <p:extLst>
      <p:ext uri="{BB962C8B-B14F-4D97-AF65-F5344CB8AC3E}">
        <p14:creationId xmlns:p14="http://schemas.microsoft.com/office/powerpoint/2010/main" val="224966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4" y="1160323"/>
            <a:ext cx="10068790" cy="96108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sl-SI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UDELEŽITE SE DELAVNIC</a:t>
            </a:r>
            <a:endParaRPr lang="en-GB" sz="3700" b="1" dirty="0">
              <a:solidFill>
                <a:srgbClr val="39B54A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4146" y="1746504"/>
            <a:ext cx="106207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39B54A"/>
              </a:buClr>
              <a:buSzPct val="100000"/>
            </a:pPr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Preden oddate projektne predloge, vam priporočamo udeležbo na delavnicah, na katerih bosta podrobneje predstavljena participativni proračun in postopek sodelovanja. Hkrati se boste z izkušenimi trenerji lahko pogovorili o idejah in predlogih za projekte, ki bi predstavljali dodano vrednost za vašo skupnost.</a:t>
            </a:r>
          </a:p>
          <a:p>
            <a:pPr lvl="0">
              <a:buClr>
                <a:srgbClr val="39B54A"/>
              </a:buClr>
              <a:buSzPct val="100000"/>
            </a:pPr>
            <a:endParaRPr lang="sl-SI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rgbClr val="39B54A"/>
              </a:buClr>
              <a:buSzPct val="100000"/>
            </a:pPr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Vse delavnice bodo izvedene na lokaciji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sedeža Mestne občine Kranj</a:t>
            </a:r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Slovenski trg 1, Kranj (v sejni sobi 15, vhod skozi avlo).</a:t>
            </a:r>
          </a:p>
          <a:p>
            <a:pPr lvl="0">
              <a:buClr>
                <a:srgbClr val="39B54A"/>
              </a:buClr>
              <a:buSzPct val="100000"/>
            </a:pPr>
            <a:endParaRPr lang="sl-SI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Vabimo vas, da se udeležite termina vaše krajevne skupnosti.</a:t>
            </a:r>
          </a:p>
        </p:txBody>
      </p:sp>
    </p:spTree>
    <p:extLst>
      <p:ext uri="{BB962C8B-B14F-4D97-AF65-F5344CB8AC3E}">
        <p14:creationId xmlns:p14="http://schemas.microsoft.com/office/powerpoint/2010/main" val="414388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06" y="1525315"/>
            <a:ext cx="10971278" cy="103500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pl-PL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DELAVNICE – MOK, sejna soba 15</a:t>
            </a:r>
          </a:p>
        </p:txBody>
      </p:sp>
      <p:graphicFrame>
        <p:nvGraphicFramePr>
          <p:cNvPr id="4" name="Google Shape;202;p6">
            <a:extLst>
              <a:ext uri="{FF2B5EF4-FFF2-40B4-BE49-F238E27FC236}">
                <a16:creationId xmlns:a16="http://schemas.microsoft.com/office/drawing/2014/main" id="{05F45AB7-8DAE-4743-A90A-1A59D616E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728162"/>
              </p:ext>
            </p:extLst>
          </p:nvPr>
        </p:nvGraphicFramePr>
        <p:xfrm>
          <a:off x="1203022" y="2237657"/>
          <a:ext cx="10537874" cy="360392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1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511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rgbClr val="39B54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DATUM </a:t>
                      </a:r>
                      <a:endParaRPr lang="sl-SI" sz="2000" b="1" dirty="0">
                        <a:solidFill>
                          <a:srgbClr val="39B54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rgbClr val="39B54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17.00</a:t>
                      </a:r>
                      <a:endParaRPr lang="sl-SI" sz="2000" b="1" dirty="0">
                        <a:solidFill>
                          <a:srgbClr val="39B54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rgbClr val="39B54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19.00</a:t>
                      </a:r>
                      <a:endParaRPr lang="sl-SI" sz="2000" b="1" dirty="0">
                        <a:solidFill>
                          <a:srgbClr val="39B54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Center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Vodovodni stolp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11.01.2022</a:t>
                      </a:r>
                      <a:endParaRPr lang="sl-SI" sz="20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Zlato polje, KS Struževo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Bratov Smuk, KS Primskovo</a:t>
                      </a:r>
                      <a:endParaRPr lang="sl-SI" sz="20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31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12.01.2022</a:t>
                      </a:r>
                      <a:endParaRPr lang="sl-SI" sz="20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Planina, KS Huje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Orehek Drulovka, KS Mavčiče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13.01.2022</a:t>
                      </a:r>
                      <a:endParaRPr lang="sl-SI" sz="20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Čirče, KS Hrastje</a:t>
                      </a:r>
                      <a:endParaRPr lang="sl-SI" sz="20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Gorenja Sava, KS Besnica, KS Podblica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73654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14.01.2022</a:t>
                      </a:r>
                      <a:endParaRPr lang="sl-SI" sz="20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Stražišče, KS Jošt</a:t>
                      </a:r>
                      <a:endParaRPr lang="sl-SI" sz="20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Predoslje, KS Britof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388567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17.01.2022</a:t>
                      </a:r>
                      <a:endParaRPr lang="sl-SI" sz="2000" b="1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Bitnje, KS Žabnica</a:t>
                      </a:r>
                      <a:endParaRPr lang="sl-SI" sz="200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Tenetiše, KS Kokrica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507074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Golnik, KS Trstenik, KS Goriče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dodatna </a:t>
                      </a:r>
                      <a:r>
                        <a:rPr lang="sl-SI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delavnica – samo po spletu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047065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8992B61E-37D4-4379-AAA7-683334558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38460" y="627902"/>
            <a:ext cx="3008544" cy="19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4" y="1160323"/>
            <a:ext cx="10068790" cy="96108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sl-SI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UDELEŽITE SE PROJEKTNIH PISARN</a:t>
            </a:r>
            <a:endParaRPr lang="en-GB" sz="3700" b="1" dirty="0">
              <a:solidFill>
                <a:srgbClr val="39B54A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4146" y="1746504"/>
            <a:ext cx="106207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9B54A"/>
              </a:buClr>
              <a:buSzPct val="100000"/>
            </a:pPr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projektnih pisarnah bodo na voljo strokovnjaki, ki vam bodo nudili svetovanje in pomoč pri končnem oblikovanju predlogov, preverjanju finančnega okvira vašega predloga in preverjanju, ali gre za območja v lasti občine.</a:t>
            </a:r>
          </a:p>
          <a:p>
            <a:pPr>
              <a:buClr>
                <a:srgbClr val="39B54A"/>
              </a:buClr>
              <a:buSzPct val="100000"/>
            </a:pPr>
            <a:endParaRPr lang="sl-SI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rgbClr val="39B54A"/>
              </a:buClr>
              <a:buSzPct val="100000"/>
            </a:pPr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Projektne pisarne bodo izvedene na dveh lokacijah:</a:t>
            </a:r>
            <a:endParaRPr lang="sl-SI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sedež </a:t>
            </a:r>
            <a:r>
              <a:rPr lang="da-DK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MOK, Slovenski trg 1,</a:t>
            </a:r>
            <a:r>
              <a:rPr lang="sl-SI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Kranj (</a:t>
            </a:r>
            <a:r>
              <a:rPr lang="da-DK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sejni sobi 8 in 9</a:t>
            </a:r>
            <a:r>
              <a:rPr lang="sl-SI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da-DK" sz="24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KS Predoslje, Predoslje 34, Kranj (Kulturni dom)</a:t>
            </a:r>
            <a:endParaRPr lang="sl-SI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sl-SI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 vsak projektni predlog bo na voljo 15 minut svetovanja.</a:t>
            </a:r>
          </a:p>
          <a:p>
            <a:r>
              <a:rPr lang="sl-SI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Vabimo vas, da se udeležite termina, ki vam najbolj ustreza.</a:t>
            </a:r>
          </a:p>
        </p:txBody>
      </p:sp>
    </p:spTree>
    <p:extLst>
      <p:ext uri="{BB962C8B-B14F-4D97-AF65-F5344CB8AC3E}">
        <p14:creationId xmlns:p14="http://schemas.microsoft.com/office/powerpoint/2010/main" val="321210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06" y="1516171"/>
            <a:ext cx="10971278" cy="103500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pl-PL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PROJEKTNE PISARNE – med 17</a:t>
            </a:r>
            <a:r>
              <a:rPr lang="en-GB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. in </a:t>
            </a:r>
            <a:r>
              <a:rPr lang="pl-PL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19</a:t>
            </a:r>
            <a:r>
              <a:rPr lang="en-GB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. </a:t>
            </a:r>
            <a:r>
              <a:rPr lang="en-GB" altLang="sl-SI" sz="3700" b="1" dirty="0" err="1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uro</a:t>
            </a:r>
            <a:endParaRPr lang="pl-PL" altLang="sl-SI" sz="3700" b="1" dirty="0">
              <a:solidFill>
                <a:srgbClr val="39B54A"/>
              </a:solidFill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graphicFrame>
        <p:nvGraphicFramePr>
          <p:cNvPr id="4" name="Google Shape;202;p6">
            <a:extLst>
              <a:ext uri="{FF2B5EF4-FFF2-40B4-BE49-F238E27FC236}">
                <a16:creationId xmlns:a16="http://schemas.microsoft.com/office/drawing/2014/main" id="{05F45AB7-8DAE-4743-A90A-1A59D616E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666172"/>
              </p:ext>
            </p:extLst>
          </p:nvPr>
        </p:nvGraphicFramePr>
        <p:xfrm>
          <a:off x="1203022" y="2246801"/>
          <a:ext cx="10519586" cy="40487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7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2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511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rgbClr val="39B54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DATUM </a:t>
                      </a:r>
                      <a:endParaRPr lang="sl-SI" sz="2000" b="1" dirty="0">
                        <a:solidFill>
                          <a:srgbClr val="39B54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39B54A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LOKACIJA</a:t>
                      </a:r>
                      <a:endParaRPr lang="sl-SI" sz="2000" b="1" dirty="0">
                        <a:solidFill>
                          <a:srgbClr val="39B54A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9000" marR="49000" marT="70001" marB="70001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MOK, Slovenski trg 1, vhod skozi avlo - pritličje sejni sobi 8 in 9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MOK, Slovenski trg 1, vhod skozi avlo - pritličje sejni sobi 8 in 9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931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Predoslje -  Kulturni dom, Predoslje 34, Kranj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Predoslje -  Kulturni dom, Predoslje 34, Kranj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973654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MOK, Slovenski trg 1, vhod skozi avlo - pritličje sejni sobi 8 in 9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388567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MOK, Slovenski trg 1, vhod skozi avlo - pritličje sejni sobi 8 in 9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507074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a-DK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MOK, Slovenski trg 1, vhod skozi avlo - pritličje sejni sobi 8 in 9</a:t>
                      </a:r>
                      <a:endParaRPr lang="da-DK" sz="20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047065"/>
                  </a:ext>
                </a:extLst>
              </a:tr>
              <a:tr h="44480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l-SI" sz="2000" b="1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26.01.2022</a:t>
                      </a:r>
                      <a:endParaRPr lang="sl-SI" sz="20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0592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KS Predoslje -  Kulturni dom, Predoslje 34, Kran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</a:t>
                      </a:r>
                      <a:endParaRPr lang="sl-SI" sz="2000" dirty="0"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50627" marR="50627" marT="52073" marB="52073" anchor="b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39B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361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60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4" y="1160323"/>
            <a:ext cx="10068790" cy="96108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PRIPRAVA PREDLOGOV ZA GLASOVANJE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4146" y="1792224"/>
            <a:ext cx="1062075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00000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Po izteku roka za oddajo predlogov bo prispele projektne predloge pregledala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Komisija za participativni proračun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, ki bo na osnovi meril preučila ustreznost posameznega projektnega predloga. </a:t>
            </a:r>
          </a:p>
          <a:p>
            <a:pPr lvl="0">
              <a:buClr>
                <a:schemeClr val="dk1"/>
              </a:buClr>
              <a:buSzPct val="100000"/>
            </a:pPr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Iz predlogov, ki bodo ustrezali merilom, bo izdelan katalog projektnih predlogov. </a:t>
            </a:r>
          </a:p>
          <a:p>
            <a:pPr lvl="0">
              <a:buClr>
                <a:schemeClr val="dk1"/>
              </a:buClr>
              <a:buSzPct val="100000"/>
            </a:pPr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ct val="100000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Projekti, ki ne bodo izpolnjevali meril, bodo z obrazložitvijo zavrnjeni predlagatelju.</a:t>
            </a:r>
          </a:p>
          <a:p>
            <a:pPr marL="914400" lvl="1" indent="-4572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sl-S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0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06" y="1397299"/>
            <a:ext cx="10971278" cy="103500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GLASOVANJE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B6D8C1-2095-4707-97C2-1FF811E61329}"/>
              </a:ext>
            </a:extLst>
          </p:cNvPr>
          <p:cNvSpPr/>
          <p:nvPr/>
        </p:nvSpPr>
        <p:spPr>
          <a:xfrm>
            <a:off x="1165858" y="2024529"/>
            <a:ext cx="10575038" cy="40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Glasovanje bo potekalo </a:t>
            </a:r>
            <a:r>
              <a:rPr lang="pt-BR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 1. do 10. marca 202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ko boste lahko svoje glasove posredovali z glasovnico: 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preko spletnega portala/aplikacije,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sl-SI" sz="2000" b="1" dirty="0" smtClean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 7. do 10. marca 2022 </a:t>
            </a:r>
            <a:r>
              <a:rPr lang="sl-SI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tudi </a:t>
            </a:r>
            <a:r>
              <a:rPr lang="pt-BR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osebno </a:t>
            </a:r>
            <a:r>
              <a:rPr lang="sl-SI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 </a:t>
            </a: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sedežu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 MO Kranj v času uradnih ur.</a:t>
            </a: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Glasujejo lahko občanke in občani s stalnim prebivališčem na območju MO Kranj, ki bodo do dne oddaje glasu dopolnili 16 let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 in več.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Posameznik lahko </a:t>
            </a:r>
            <a:r>
              <a:rPr lang="pt-BR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odda eno glasovnico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(v elektronski ali pisni obliki).</a:t>
            </a:r>
          </a:p>
          <a:p>
            <a:pPr lvl="0">
              <a:lnSpc>
                <a:spcPct val="115000"/>
              </a:lnSpc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Vsak posameznik bo lahko glasoval </a:t>
            </a:r>
            <a:r>
              <a:rPr lang="pt-BR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 en projektni predlog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 KS, v kateri ima stalno prebivališče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37D912-B7CA-4F7A-8F62-9D305554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29011" y="1107146"/>
            <a:ext cx="2816274" cy="28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4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06" y="1488739"/>
            <a:ext cx="10971278" cy="103500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altLang="sl-SI" sz="27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GLASOVANJE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B6D8C1-2095-4707-97C2-1FF811E61329}"/>
              </a:ext>
            </a:extLst>
          </p:cNvPr>
          <p:cNvSpPr/>
          <p:nvPr/>
        </p:nvSpPr>
        <p:spPr>
          <a:xfrm>
            <a:off x="1165858" y="2079393"/>
            <a:ext cx="10575038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Iz proračuna 2022 bo financirana izvedba tistih projektov, ki bodo na glasovanju na posameznem območju prejeli </a:t>
            </a:r>
            <a:r>
              <a:rPr lang="pt-BR" sz="20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največ točk oz. bili uvrščeni najvišje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lvl="0">
              <a:lnSpc>
                <a:spcPct val="115000"/>
              </a:lnSpc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</a:pP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Če bodo po tem ključu na posameznem območju ostala </a:t>
            </a:r>
            <a:r>
              <a:rPr lang="pt-BR" sz="20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nerazporejena sredstva</a:t>
            </a:r>
            <a:r>
              <a:rPr lang="pt-BR" sz="2000" dirty="0">
                <a:latin typeface="Segoe UI" panose="020B0502040204020203" pitchFamily="34" charset="0"/>
                <a:cs typeface="Segoe UI" panose="020B0502040204020203" pitchFamily="34" charset="0"/>
              </a:rPr>
              <a:t>, bodo preostala sredstva vrnjena v proračun.</a:t>
            </a:r>
          </a:p>
          <a:p>
            <a:pPr lvl="0">
              <a:lnSpc>
                <a:spcPct val="115000"/>
              </a:lnSpc>
            </a:pPr>
            <a:endParaRPr lang="pt-BR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4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4" y="1160323"/>
            <a:ext cx="10068790" cy="96108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PRIMERI PREDLOGOV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4A2EC-1A86-4F8D-9C77-5B28EAFA663E}"/>
              </a:ext>
            </a:extLst>
          </p:cNvPr>
          <p:cNvSpPr/>
          <p:nvPr/>
        </p:nvSpPr>
        <p:spPr>
          <a:xfrm>
            <a:off x="1188716" y="1855966"/>
            <a:ext cx="439826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REKREACIJSKE POVRŠINE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DEFIBRILATOR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OTROŠKO IGRIŠČE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INFORMACIJSKA TABLA V VASI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 Z</a:t>
            </a: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 VAŠKIMI IMENI HIŠ/DOMAČIJ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UREDITEV VAŠKEGA JEDRA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POLIGON ZA GRAFITE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PROSTOR Z BREZPLAČNIMI IZOBRAŽEVALNIMI VSEBINAMI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44A62-3D48-4B1D-872C-EB238E459698}"/>
              </a:ext>
            </a:extLst>
          </p:cNvPr>
          <p:cNvSpPr/>
          <p:nvPr/>
        </p:nvSpPr>
        <p:spPr>
          <a:xfrm>
            <a:off x="5665496" y="1855065"/>
            <a:ext cx="637642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OBNOVITEV VODNJAKA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OZNAČITEV KOLESARSKE POTI, </a:t>
            </a: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OBJEKT Z OSNOVNIM KOLESARSKIM ORODJEM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UREDITEV SPREHAJALNIH POTI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LETNI KINO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GALERIJA NA PROSTEM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ZASADITEV DREVES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271F05-4337-4903-9660-B78D21452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69630" y="3707166"/>
            <a:ext cx="2533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94A2EC-1A86-4F8D-9C77-5B28EAFA663E}"/>
              </a:ext>
            </a:extLst>
          </p:cNvPr>
          <p:cNvSpPr/>
          <p:nvPr/>
        </p:nvSpPr>
        <p:spPr>
          <a:xfrm>
            <a:off x="1188716" y="1855065"/>
            <a:ext cx="35453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UREDITEV PARKA S PITNIKI 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OZELENITEV JAVNIH POVRŠIN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POSTAVITEV PLEZALNE STENE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TIC</a:t>
            </a:r>
          </a:p>
          <a:p>
            <a:pPr marL="28575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NAKUP MULTIMEDIJSKE OPREME ZA MLADINSKO SOBO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endParaRPr lang="sl-SI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44A62-3D48-4B1D-872C-EB238E459698}"/>
              </a:ext>
            </a:extLst>
          </p:cNvPr>
          <p:cNvSpPr/>
          <p:nvPr/>
        </p:nvSpPr>
        <p:spPr>
          <a:xfrm>
            <a:off x="5674640" y="1855065"/>
            <a:ext cx="631955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UREDITEV POČIVALIŠČA/RAZGLEDIŠČA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GLASBENE DELAVNICE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KULTURNI DOGODKI ZA UVELJAVITEV LOKALNIH KULTURNIH USTVARJALCEV</a:t>
            </a:r>
          </a:p>
          <a:p>
            <a:pPr marL="285750" lvl="0" indent="-285750">
              <a:lnSpc>
                <a:spcPct val="150000"/>
              </a:lnSpc>
              <a:buClr>
                <a:srgbClr val="39B54A"/>
              </a:buClr>
              <a:buFont typeface="Arial" panose="020B0604020202020204" pitchFamily="34" charset="0"/>
              <a:buChar char="•"/>
            </a:pPr>
            <a:r>
              <a:rPr lang="sl-SI" dirty="0">
                <a:latin typeface="Segoe UI" panose="020B0502040204020203" pitchFamily="34" charset="0"/>
                <a:cs typeface="Segoe UI" panose="020B0502040204020203" pitchFamily="34" charset="0"/>
              </a:rPr>
              <a:t>POSTAVITEV INFORMACIJSKIH TABEL</a:t>
            </a:r>
          </a:p>
        </p:txBody>
      </p:sp>
      <p:sp>
        <p:nvSpPr>
          <p:cNvPr id="9" name="Označba mesta vsebine 2">
            <a:extLst>
              <a:ext uri="{FF2B5EF4-FFF2-40B4-BE49-F238E27FC236}">
                <a16:creationId xmlns:a16="http://schemas.microsoft.com/office/drawing/2014/main" id="{25E3881C-D658-45CC-A2CA-AEAB52D0DDB7}"/>
              </a:ext>
            </a:extLst>
          </p:cNvPr>
          <p:cNvSpPr txBox="1">
            <a:spLocks/>
          </p:cNvSpPr>
          <p:nvPr/>
        </p:nvSpPr>
        <p:spPr bwMode="auto">
          <a:xfrm>
            <a:off x="1133854" y="1260907"/>
            <a:ext cx="10068790" cy="96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521332" indent="-390280" algn="l" defTabSz="542934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72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381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44105" indent="-347075" algn="l" defTabSz="542934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373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3357">
                <a:solidFill>
                  <a:srgbClr val="000000"/>
                </a:solidFill>
                <a:latin typeface="+mn-lt"/>
                <a:cs typeface="+mn-cs"/>
              </a:defRPr>
            </a:lvl2pPr>
            <a:lvl3pPr marL="1565437" indent="-260667" algn="l" defTabSz="542934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903">
                <a:solidFill>
                  <a:srgbClr val="000000"/>
                </a:solidFill>
                <a:latin typeface="+mn-lt"/>
                <a:cs typeface="+mn-cs"/>
              </a:defRPr>
            </a:lvl3pPr>
            <a:lvl4pPr marL="2088209" indent="-260667" algn="l" defTabSz="542934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692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359">
                <a:solidFill>
                  <a:srgbClr val="000000"/>
                </a:solidFill>
                <a:latin typeface="+mn-lt"/>
                <a:cs typeface="+mn-cs"/>
              </a:defRPr>
            </a:lvl4pPr>
            <a:lvl5pPr marL="2610981" indent="-260667" algn="l" defTabSz="542934" rtl="0" eaLnBrk="0" fontAlgn="base" hangingPunct="0">
              <a:lnSpc>
                <a:spcPct val="96000"/>
              </a:lnSpc>
              <a:spcBef>
                <a:spcPct val="0"/>
              </a:spcBef>
              <a:spcAft>
                <a:spcPts val="352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359">
                <a:solidFill>
                  <a:srgbClr val="000000"/>
                </a:solidFill>
                <a:latin typeface="+mn-lt"/>
                <a:cs typeface="+mn-cs"/>
              </a:defRPr>
            </a:lvl5pPr>
            <a:lvl6pPr marL="3164160" indent="-261120" algn="l" defTabSz="543361" rtl="0" fontAlgn="base" hangingPunct="0">
              <a:lnSpc>
                <a:spcPct val="96000"/>
              </a:lnSpc>
              <a:spcBef>
                <a:spcPct val="0"/>
              </a:spcBef>
              <a:spcAft>
                <a:spcPts val="34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19">
                <a:solidFill>
                  <a:srgbClr val="000000"/>
                </a:solidFill>
                <a:latin typeface="+mn-lt"/>
                <a:cs typeface="+mn-cs"/>
              </a:defRPr>
            </a:lvl6pPr>
            <a:lvl7pPr marL="3717120" indent="-261120" algn="l" defTabSz="543361" rtl="0" fontAlgn="base" hangingPunct="0">
              <a:lnSpc>
                <a:spcPct val="96000"/>
              </a:lnSpc>
              <a:spcBef>
                <a:spcPct val="0"/>
              </a:spcBef>
              <a:spcAft>
                <a:spcPts val="34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19">
                <a:solidFill>
                  <a:srgbClr val="000000"/>
                </a:solidFill>
                <a:latin typeface="+mn-lt"/>
                <a:cs typeface="+mn-cs"/>
              </a:defRPr>
            </a:lvl7pPr>
            <a:lvl8pPr marL="4270080" indent="-261120" algn="l" defTabSz="543361" rtl="0" fontAlgn="base" hangingPunct="0">
              <a:lnSpc>
                <a:spcPct val="96000"/>
              </a:lnSpc>
              <a:spcBef>
                <a:spcPct val="0"/>
              </a:spcBef>
              <a:spcAft>
                <a:spcPts val="34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19">
                <a:solidFill>
                  <a:srgbClr val="000000"/>
                </a:solidFill>
                <a:latin typeface="+mn-lt"/>
                <a:cs typeface="+mn-cs"/>
              </a:defRPr>
            </a:lvl8pPr>
            <a:lvl9pPr marL="4823041" indent="-261120" algn="l" defTabSz="543361" rtl="0" fontAlgn="base" hangingPunct="0">
              <a:lnSpc>
                <a:spcPct val="96000"/>
              </a:lnSpc>
              <a:spcBef>
                <a:spcPct val="0"/>
              </a:spcBef>
              <a:spcAft>
                <a:spcPts val="34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19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142871" indent="0"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sz="2700" b="1" kern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PRIMERI PREDLOGOV</a:t>
            </a:r>
            <a:endParaRPr lang="en-GB" sz="2700" b="1" kern="0" dirty="0">
              <a:solidFill>
                <a:schemeClr val="bg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  <a:sym typeface="Arial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C4B5F4F-AFA8-4973-9F63-7D98C9D6C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28713" y="3539123"/>
            <a:ext cx="1524700" cy="318009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171D9E2-63A6-49EC-B2A7-B9B084470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48060" y="4864963"/>
            <a:ext cx="1840377" cy="18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2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4" y="1516939"/>
            <a:ext cx="10068790" cy="631901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sl-SI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KAJ JE PARTICIPATIVNI PRORAČUN?</a:t>
            </a:r>
            <a:endParaRPr lang="sl-SI" altLang="sl-SI" sz="3700" b="1" dirty="0">
              <a:solidFill>
                <a:srgbClr val="39B54A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7570" y="2531923"/>
            <a:ext cx="8343902" cy="308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ct val="45833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Sistem razporejanja dela proračunskega denarja tako,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45833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da pri odločanju o njegovi porabi sodelujete neposredno prebivalke in prebivalci občine.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45833"/>
            </a:pPr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45833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Tako vam je omogočeno, da sami določite, kateri projekti so najnujnejši in bi največ prispevali k izboljšanju kakovosti bivanja v občini.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55986-5CD5-4167-9F6C-EE69FCF9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68307" y="2546795"/>
            <a:ext cx="15811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035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06" y="1598467"/>
            <a:ext cx="10971278" cy="103500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sl-SI" sz="3700" b="1" dirty="0">
                <a:solidFill>
                  <a:srgbClr val="39B54A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PARTICIPATIVNI PRORAČUN</a:t>
            </a:r>
            <a:r>
              <a:rPr lang="en-GB" sz="3700" b="1" dirty="0">
                <a:solidFill>
                  <a:srgbClr val="39B54A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 </a:t>
            </a:r>
          </a:p>
          <a:p>
            <a:pPr marL="142871" indent="0">
              <a:spcAft>
                <a:spcPct val="0"/>
              </a:spcAft>
              <a:buNone/>
            </a:pPr>
            <a:r>
              <a:rPr lang="sl-SI" sz="3700" b="1" dirty="0">
                <a:solidFill>
                  <a:srgbClr val="39B54A"/>
                </a:solidFill>
                <a:latin typeface="Segoe UI" panose="020B0502040204020203" pitchFamily="34" charset="0"/>
                <a:ea typeface="Arial"/>
                <a:cs typeface="Segoe UI" panose="020B0502040204020203" pitchFamily="34" charset="0"/>
                <a:sym typeface="Arial"/>
              </a:rPr>
              <a:t>V MESTNI OBČINI KRANJ</a:t>
            </a:r>
            <a:endParaRPr lang="sl-SI" altLang="sl-SI" sz="3700" b="1" dirty="0">
              <a:solidFill>
                <a:srgbClr val="39B54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5859" y="2952547"/>
            <a:ext cx="76489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Mestna občina Kranj bo za projekte participativnega proračuna v letu 2022 namenila:</a:t>
            </a:r>
          </a:p>
          <a:p>
            <a:pPr marL="444131" marR="0" lvl="0" indent="-3429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9B54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624.000 EUR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 vključenim DDV</a:t>
            </a:r>
          </a:p>
          <a:p>
            <a:pPr marL="444131" marR="0" lvl="0" indent="-34290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za projekte v finančni vrednosti:</a:t>
            </a:r>
            <a:endParaRPr lang="sl-SI" sz="24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01231"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B54A"/>
              </a:buClr>
              <a:buSzPct val="100000"/>
              <a:tabLst/>
              <a:defRPr/>
            </a:pPr>
            <a:r>
              <a:rPr kumimoji="0" lang="sl-SI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  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9B54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med 2.500 in 24.000 EUR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 vključenim DDV.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E407490-7B0B-424F-862E-FA9CFEDE6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04524" y="3140792"/>
            <a:ext cx="1321617" cy="351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2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06" y="1598467"/>
            <a:ext cx="10971278" cy="103500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OBMOČJA IZVAJANJA: </a:t>
            </a:r>
            <a:r>
              <a:rPr lang="en-GB" altLang="sl-SI" sz="3700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KRAJEVNE SKUPNOSTI</a:t>
            </a:r>
            <a:endParaRPr lang="sl-SI" altLang="sl-SI" sz="3700" dirty="0">
              <a:solidFill>
                <a:srgbClr val="39B54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665FB-5098-467E-9B26-CCEA77B3DDF7}"/>
              </a:ext>
            </a:extLst>
          </p:cNvPr>
          <p:cNvSpPr/>
          <p:nvPr/>
        </p:nvSpPr>
        <p:spPr>
          <a:xfrm>
            <a:off x="1037842" y="2115969"/>
            <a:ext cx="8636509" cy="48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231"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26 OBMOČIJ 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24.000 €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5DE550-739E-4D69-A99D-98A751785EEB}"/>
              </a:ext>
            </a:extLst>
          </p:cNvPr>
          <p:cNvSpPr/>
          <p:nvPr/>
        </p:nvSpPr>
        <p:spPr>
          <a:xfrm>
            <a:off x="1138426" y="2855469"/>
            <a:ext cx="2894077" cy="3416320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r>
              <a:rPr lang="sl-SI" sz="240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Besnica</a:t>
            </a: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Bitnje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Britof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Bratov Smuk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Center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Čirče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Golnik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Gorenja Sava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Goriče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30DCE1-18A1-4798-B92D-EDED5FA5B113}"/>
              </a:ext>
            </a:extLst>
          </p:cNvPr>
          <p:cNvSpPr/>
          <p:nvPr/>
        </p:nvSpPr>
        <p:spPr>
          <a:xfrm>
            <a:off x="4655818" y="2847339"/>
            <a:ext cx="3284869" cy="3416320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Hrastje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Huje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Jošt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Kokrica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Mavčiče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Orehek - Drulovka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Planina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Podblica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Primskovo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2B5AB0-F586-465C-93AB-09B7338A7178}"/>
              </a:ext>
            </a:extLst>
          </p:cNvPr>
          <p:cNvSpPr/>
          <p:nvPr/>
        </p:nvSpPr>
        <p:spPr>
          <a:xfrm>
            <a:off x="8582290" y="2853979"/>
            <a:ext cx="2903639" cy="3046988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Predoslje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Stražišče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Struževo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Tenetiše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Trstenik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Vodovodni stolp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Zlato polje</a:t>
            </a:r>
            <a:endParaRPr lang="sl-SI" sz="2400" b="1" kern="120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l-SI" sz="2400" b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KS Žabnica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3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706" y="1598467"/>
            <a:ext cx="10971278" cy="103500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altLang="sl-SI" sz="37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POSTOPEK IZVEDBE</a:t>
            </a:r>
            <a:endParaRPr lang="sl-SI" altLang="sl-SI" sz="3700" dirty="0">
              <a:solidFill>
                <a:srgbClr val="39B54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B6D8C1-2095-4707-97C2-1FF811E61329}"/>
              </a:ext>
            </a:extLst>
          </p:cNvPr>
          <p:cNvSpPr/>
          <p:nvPr/>
        </p:nvSpPr>
        <p:spPr>
          <a:xfrm>
            <a:off x="1165858" y="2522779"/>
            <a:ext cx="8636509" cy="3454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400" b="1" u="sng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ZBIRANJE PREDLOGOV</a:t>
            </a:r>
          </a:p>
          <a:p>
            <a:pPr lvl="0">
              <a:lnSpc>
                <a:spcPct val="115000"/>
              </a:lnSpc>
            </a:pP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do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4. februarja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(do polnoči)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400" b="1" u="sng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PRIPRAVA PREDLOGOV ZA GLASOVANJE</a:t>
            </a:r>
          </a:p>
          <a:p>
            <a:pPr lvl="0">
              <a:lnSpc>
                <a:spcPct val="115000"/>
              </a:lnSpc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 - 1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februarja</a:t>
            </a: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t-BR" sz="2400" b="1" u="sng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GLASOVANJE</a:t>
            </a:r>
          </a:p>
          <a:p>
            <a:pPr lvl="0">
              <a:lnSpc>
                <a:spcPct val="115000"/>
              </a:lnSpc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 -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marec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 (do polnoči)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892092-F5DE-4CDD-B1EC-FC85BDA38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76339" y="3728624"/>
            <a:ext cx="3269432" cy="30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6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016" y="1142035"/>
            <a:ext cx="10068790" cy="631901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ODDAJA PREDLOGOV</a:t>
            </a:r>
            <a:endParaRPr lang="sl-SI" altLang="sl-SI" sz="3700" b="1" dirty="0">
              <a:solidFill>
                <a:srgbClr val="39B54A"/>
              </a:solidFill>
              <a:latin typeface="Segoe UI" panose="020B0502040204020203" pitchFamily="34" charset="0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3792" y="1773936"/>
            <a:ext cx="106207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45833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Občanke in občani s stalnim prebivališčem v Mestni občini Kranj, ki boste do dne oddaje projektnega predloga dopolnili 16 let, lahko projektni predlog oddate na posebnem obrazcu:</a:t>
            </a:r>
          </a:p>
          <a:p>
            <a:pPr lvl="0">
              <a:buClr>
                <a:schemeClr val="dk1"/>
              </a:buClr>
              <a:buSzPct val="45833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sl-SI" sz="2000" b="1" u="sng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SPLETU 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na spletnem portalu </a:t>
            </a:r>
            <a:r>
              <a:rPr lang="sl-SI" sz="20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predlagaj.kranj.si</a:t>
            </a:r>
          </a:p>
          <a:p>
            <a:pPr marL="342900" lvl="0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na elektronski naslov </a:t>
            </a:r>
            <a:r>
              <a:rPr lang="sl-SI" sz="20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krpredlagaj@kranj.si</a:t>
            </a:r>
          </a:p>
          <a:p>
            <a:pPr lvl="0">
              <a:buClr>
                <a:schemeClr val="dk1"/>
              </a:buClr>
              <a:buSzPct val="45833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sl-SI" sz="2000" b="1" u="sng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OSEBNO</a:t>
            </a:r>
          </a:p>
          <a:p>
            <a:pPr lvl="0">
              <a:buClr>
                <a:schemeClr val="dk1"/>
              </a:buClr>
              <a:buSzPct val="45833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osebno v sprejemni pisarni MO Kranj</a:t>
            </a:r>
          </a:p>
          <a:p>
            <a:pPr lvl="0">
              <a:buClr>
                <a:schemeClr val="dk1"/>
              </a:buClr>
              <a:buSzPct val="45833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sl-SI" sz="2000" b="1" u="sng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 POŠTI</a:t>
            </a:r>
            <a:endParaRPr lang="sl-SI" sz="2000" dirty="0">
              <a:solidFill>
                <a:srgbClr val="39B54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s priporočeno pošto na naslov Mestna občina Kranj, Slovenski trg 1, 4000 Kranj</a:t>
            </a:r>
          </a:p>
          <a:p>
            <a:pPr lvl="0">
              <a:buClr>
                <a:schemeClr val="dk1"/>
              </a:buClr>
              <a:buSzPct val="45833"/>
            </a:pPr>
            <a:endParaRPr lang="sl-S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buClr>
                <a:schemeClr val="dk1"/>
              </a:buClr>
              <a:buSzPct val="45833"/>
            </a:pPr>
            <a:r>
              <a:rPr lang="sl-SI" sz="20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Obrazec za oddajo po pošti je dostopen na spletni strani predlagaj.kranj.si, v fizični obliki pa ga lahko dobite v sprejemni pisarni MO Kranj v času uradnih ur mestne uprave.</a:t>
            </a:r>
          </a:p>
        </p:txBody>
      </p:sp>
    </p:spTree>
    <p:extLst>
      <p:ext uri="{BB962C8B-B14F-4D97-AF65-F5344CB8AC3E}">
        <p14:creationId xmlns:p14="http://schemas.microsoft.com/office/powerpoint/2010/main" val="69730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05" y="1167757"/>
            <a:ext cx="10068790" cy="961085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MERILA ZA UVRSTITEV </a:t>
            </a:r>
          </a:p>
          <a:p>
            <a:pPr marL="142871" indent="0">
              <a:spcAft>
                <a:spcPct val="0"/>
              </a:spcAft>
              <a:buNone/>
            </a:pPr>
            <a:r>
              <a:rPr lang="en-GB" sz="3700" b="1" dirty="0">
                <a:solidFill>
                  <a:srgbClr val="39B54A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PREDLOGOV NA GLASOVANJE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5199" y="2245409"/>
            <a:ext cx="1062075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45833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Projektni predlog je upravičen za uvrstitev na glasovanje, če izpolnjuje naslednja merila:</a:t>
            </a:r>
          </a:p>
          <a:p>
            <a:pPr lvl="0">
              <a:buClr>
                <a:schemeClr val="dk1"/>
              </a:buClr>
              <a:buSzPct val="45833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Prispeva k uresničevanju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javnega interesa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in se izvaja na območju Mestne občine Kranj.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Prispeva k namenom poziva za projektne predloge: spodbuja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aktivno participacijo in vključenost občanov, dviga kakovost bivanja v lokalnem okolju in gradi skupnost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Predstavlja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investicijo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 in je takšne narave, da ga bo Mestna občina Kranj lahko izpeljala v okviru občinskih zmogljivosti in zakonskih pristojnosti.</a:t>
            </a:r>
          </a:p>
        </p:txBody>
      </p:sp>
    </p:spTree>
    <p:extLst>
      <p:ext uri="{BB962C8B-B14F-4D97-AF65-F5344CB8AC3E}">
        <p14:creationId xmlns:p14="http://schemas.microsoft.com/office/powerpoint/2010/main" val="357039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4" y="1271016"/>
            <a:ext cx="10068790" cy="356616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sz="27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MERILA ZA UVRSTITEV PREDLOGOV NA GLASOVANJE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4146" y="1865376"/>
            <a:ext cx="106207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 startAt="4"/>
            </a:pP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 skladen z vsaj eno od naslednjih nalog občine:</a:t>
            </a: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omogočanje pogojev za gospodarski razvoj občine tako, da v okviru svojih pristojnosti občina opravlja naloge, s katerimi ureja področje gostinstva, turizma in kmetijstva, pri čemer daje poudarek ekološkemu načinu pridelave hrane in razvijanju ekološkega turizma;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GB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ustvarjanje pogojev za izobraževanje odraslih, pospeševanje raziskovalne, kulturne, mladinske in društvene dejavnosti ter razvoj športa in rekreacije;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skrb za varstvo zraka, tal, vodnih virov, virov pitne vode, za zbiranje in odlaganje odpadkov in opravljanje drugih dejavnosti varstva okolja;</a:t>
            </a:r>
            <a:endParaRPr lang="en-GB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sl-SI" sz="2000" dirty="0">
                <a:latin typeface="Segoe UI" panose="020B0502040204020203" pitchFamily="34" charset="0"/>
                <a:cs typeface="Segoe UI" panose="020B0502040204020203" pitchFamily="34" charset="0"/>
              </a:rPr>
              <a:t>izgradnja, upravljanje in vzdrževanje igrišč za šport in rekreacijo ter otroških igrišč, parkov, trgov in drugih javnih površin.</a:t>
            </a:r>
          </a:p>
        </p:txBody>
      </p:sp>
    </p:spTree>
    <p:extLst>
      <p:ext uri="{BB962C8B-B14F-4D97-AF65-F5344CB8AC3E}">
        <p14:creationId xmlns:p14="http://schemas.microsoft.com/office/powerpoint/2010/main" val="162720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277EA392-4201-7849-82E8-559007042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854" y="1271016"/>
            <a:ext cx="10068790" cy="356616"/>
          </a:xfrm>
        </p:spPr>
        <p:txBody>
          <a:bodyPr/>
          <a:lstStyle/>
          <a:p>
            <a:pPr marL="142871" indent="0">
              <a:spcAft>
                <a:spcPct val="0"/>
              </a:spcAft>
              <a:buNone/>
            </a:pPr>
            <a:r>
              <a:rPr lang="en-GB" sz="27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MERILA ZA UVRSTITEV PREDLOGOV NA GLASOVANJE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4146" y="1865376"/>
            <a:ext cx="10575038" cy="3280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 startAt="5"/>
            </a:pPr>
            <a:r>
              <a:rPr lang="en-GB" sz="2400" dirty="0">
                <a:latin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 preteklosti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še ni bil (so)financiran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iz proračuna MO Kranj.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 startAt="5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 startAt="5"/>
            </a:pPr>
            <a:r>
              <a:rPr lang="en-GB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Predlog</a:t>
            </a:r>
            <a:r>
              <a:rPr lang="en-GB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uvrščen v načrt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občinskih vlaganj ali vlaganj po krajevnih skupnostih.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 startAt="5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spcAft>
                <a:spcPts val="1100"/>
              </a:spcAft>
              <a:buClr>
                <a:srgbClr val="39B54A"/>
              </a:buClr>
              <a:buSzPct val="100000"/>
              <a:buFont typeface="+mj-lt"/>
              <a:buAutoNum type="arabicPeriod" startAt="5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Finančno je ovrednoten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 2.500 in 24.000 EUR 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z vključenim DDV.</a:t>
            </a:r>
          </a:p>
          <a:p>
            <a:pPr marL="457200" indent="-457200">
              <a:buClr>
                <a:srgbClr val="39B54A"/>
              </a:buClr>
              <a:buSzPct val="100000"/>
              <a:buFont typeface="+mj-lt"/>
              <a:buAutoNum type="arabicPeriod" startAt="5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Predlog je realno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izvedljiv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 v proračunskem letu 2022.</a:t>
            </a:r>
            <a:endParaRPr lang="en-GB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 startAt="5"/>
            </a:pPr>
            <a:endParaRPr lang="sl-SI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0" indent="-457200">
              <a:buClr>
                <a:srgbClr val="39B54A"/>
              </a:buClr>
              <a:buSzPct val="100000"/>
              <a:buFont typeface="+mj-lt"/>
              <a:buAutoNum type="arabicPeriod" startAt="5"/>
            </a:pP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Umeščen je </a:t>
            </a:r>
            <a:r>
              <a:rPr lang="sl-SI" sz="2400" b="1" dirty="0">
                <a:solidFill>
                  <a:srgbClr val="39B54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 enega od 26 območij občine</a:t>
            </a:r>
            <a:r>
              <a:rPr lang="sl-SI" sz="24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sl-SI" sz="2400" dirty="0"/>
              <a:t>opredeljenih za participativni proračun.</a:t>
            </a:r>
            <a:endParaRPr lang="sl-SI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35883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1249</Words>
  <Application>Microsoft Office PowerPoint</Application>
  <PresentationFormat>Širokozaslonsko</PresentationFormat>
  <Paragraphs>207</Paragraphs>
  <Slides>20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8" baseType="lpstr">
      <vt:lpstr>Arial</vt:lpstr>
      <vt:lpstr>Calibri</vt:lpstr>
      <vt:lpstr>Segoe UI</vt:lpstr>
      <vt:lpstr>Symbol</vt:lpstr>
      <vt:lpstr>Tahoma</vt:lpstr>
      <vt:lpstr>Times New Roman</vt:lpstr>
      <vt:lpstr>Wingdings</vt:lpstr>
      <vt:lpstr>Privzeti načrt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NOVINARSKA KONFERENCA – IC LAZE</dc:title>
  <dc:creator>Maja Gregorc</dc:creator>
  <cp:lastModifiedBy>Mendi Kokot</cp:lastModifiedBy>
  <cp:revision>97</cp:revision>
  <dcterms:created xsi:type="dcterms:W3CDTF">2021-03-24T09:43:50Z</dcterms:created>
  <dcterms:modified xsi:type="dcterms:W3CDTF">2022-01-11T12:03:10Z</dcterms:modified>
</cp:coreProperties>
</file>